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3" r:id="rId7"/>
    <p:sldId id="262" r:id="rId8"/>
    <p:sldId id="261" r:id="rId9"/>
    <p:sldId id="264" r:id="rId10"/>
    <p:sldId id="265" r:id="rId11"/>
    <p:sldId id="266"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5"/>
    <p:restoredTop sz="83537"/>
  </p:normalViewPr>
  <p:slideViewPr>
    <p:cSldViewPr snapToGrid="0" snapToObjects="1">
      <p:cViewPr varScale="1">
        <p:scale>
          <a:sx n="106" d="100"/>
          <a:sy n="106" d="100"/>
        </p:scale>
        <p:origin x="9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C13DF-1E59-4142-A71E-27D509303DCE}" type="datetimeFigureOut">
              <a:rPr lang="en-US" smtClean="0"/>
              <a:t>2/24/23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2953B-568A-244B-A4D3-8E6BC0D79137}" type="slidenum">
              <a:rPr lang="en-US" smtClean="0"/>
              <a:t>‹#›</a:t>
            </a:fld>
            <a:endParaRPr lang="en-US"/>
          </a:p>
        </p:txBody>
      </p:sp>
    </p:spTree>
    <p:extLst>
      <p:ext uri="{BB962C8B-B14F-4D97-AF65-F5344CB8AC3E}">
        <p14:creationId xmlns:p14="http://schemas.microsoft.com/office/powerpoint/2010/main" val="3997216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Ord for more: https://</a:t>
            </a:r>
            <a:r>
              <a:rPr lang="en-US" dirty="0" err="1"/>
              <a:t>www.cgdev.org</a:t>
            </a:r>
            <a:r>
              <a:rPr lang="en-US" dirty="0"/>
              <a:t>/sites/default/files/1427016_file_moral_imperative_cost_effectiveness.pdf</a:t>
            </a:r>
          </a:p>
        </p:txBody>
      </p:sp>
      <p:sp>
        <p:nvSpPr>
          <p:cNvPr id="4" name="Slide Number Placeholder 3"/>
          <p:cNvSpPr>
            <a:spLocks noGrp="1"/>
          </p:cNvSpPr>
          <p:nvPr>
            <p:ph type="sldNum" sz="quarter" idx="5"/>
          </p:nvPr>
        </p:nvSpPr>
        <p:spPr/>
        <p:txBody>
          <a:bodyPr/>
          <a:lstStyle/>
          <a:p>
            <a:fld id="{FFE2953B-568A-244B-A4D3-8E6BC0D79137}" type="slidenum">
              <a:rPr lang="en-US" smtClean="0"/>
              <a:t>4</a:t>
            </a:fld>
            <a:endParaRPr lang="en-US"/>
          </a:p>
        </p:txBody>
      </p:sp>
    </p:spTree>
    <p:extLst>
      <p:ext uri="{BB962C8B-B14F-4D97-AF65-F5344CB8AC3E}">
        <p14:creationId xmlns:p14="http://schemas.microsoft.com/office/powerpoint/2010/main" val="110611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answer is probably about 100x, but it could be between 50-100x. It is very unlikely to be e.g. 2x</a:t>
            </a:r>
          </a:p>
        </p:txBody>
      </p:sp>
      <p:sp>
        <p:nvSpPr>
          <p:cNvPr id="4" name="Slide Number Placeholder 3"/>
          <p:cNvSpPr>
            <a:spLocks noGrp="1"/>
          </p:cNvSpPr>
          <p:nvPr>
            <p:ph type="sldNum" sz="quarter" idx="5"/>
          </p:nvPr>
        </p:nvSpPr>
        <p:spPr/>
        <p:txBody>
          <a:bodyPr/>
          <a:lstStyle/>
          <a:p>
            <a:fld id="{FFE2953B-568A-244B-A4D3-8E6BC0D79137}" type="slidenum">
              <a:rPr lang="en-US" smtClean="0"/>
              <a:t>5</a:t>
            </a:fld>
            <a:endParaRPr lang="en-US"/>
          </a:p>
        </p:txBody>
      </p:sp>
    </p:spTree>
    <p:extLst>
      <p:ext uri="{BB962C8B-B14F-4D97-AF65-F5344CB8AC3E}">
        <p14:creationId xmlns:p14="http://schemas.microsoft.com/office/powerpoint/2010/main" val="51867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 gives a more extreme example but I don’t trust his </a:t>
            </a:r>
            <a:r>
              <a:rPr lang="en-US" dirty="0" err="1"/>
              <a:t>numbrers</a:t>
            </a:r>
            <a:r>
              <a:rPr lang="en-US" dirty="0"/>
              <a:t>: https://</a:t>
            </a:r>
            <a:r>
              <a:rPr lang="en-US" dirty="0" err="1"/>
              <a:t>www.cgdev.org</a:t>
            </a:r>
            <a:r>
              <a:rPr lang="en-US" dirty="0"/>
              <a:t>/sites/default/files/1427016_file_moral_imperative_cost_effectiveness.pdf</a:t>
            </a:r>
          </a:p>
          <a:p>
            <a:endParaRPr lang="en-US" dirty="0"/>
          </a:p>
          <a:p>
            <a:r>
              <a:rPr lang="en-US" dirty="0"/>
              <a:t>I used the less extreme example from GWWC https://</a:t>
            </a:r>
            <a:r>
              <a:rPr lang="en-US" dirty="0" err="1"/>
              <a:t>www.givingwhatwecan.org</a:t>
            </a:r>
            <a:r>
              <a:rPr lang="en-US" dirty="0"/>
              <a:t>/charity-comparisons</a:t>
            </a:r>
          </a:p>
        </p:txBody>
      </p:sp>
      <p:sp>
        <p:nvSpPr>
          <p:cNvPr id="4" name="Slide Number Placeholder 3"/>
          <p:cNvSpPr>
            <a:spLocks noGrp="1"/>
          </p:cNvSpPr>
          <p:nvPr>
            <p:ph type="sldNum" sz="quarter" idx="5"/>
          </p:nvPr>
        </p:nvSpPr>
        <p:spPr/>
        <p:txBody>
          <a:bodyPr/>
          <a:lstStyle/>
          <a:p>
            <a:fld id="{FFE2953B-568A-244B-A4D3-8E6BC0D79137}" type="slidenum">
              <a:rPr lang="en-US" smtClean="0"/>
              <a:t>7</a:t>
            </a:fld>
            <a:endParaRPr lang="en-US"/>
          </a:p>
        </p:txBody>
      </p:sp>
    </p:spTree>
    <p:extLst>
      <p:ext uri="{BB962C8B-B14F-4D97-AF65-F5344CB8AC3E}">
        <p14:creationId xmlns:p14="http://schemas.microsoft.com/office/powerpoint/2010/main" val="76707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 Control Priorities in Developing Countries”, which includes a collection of cost-effectiveness estimates using DALYs</a:t>
            </a:r>
          </a:p>
          <a:p>
            <a:r>
              <a:rPr lang="en-US" dirty="0"/>
              <a:t>Email me at </a:t>
            </a:r>
            <a:r>
              <a:rPr lang="en-US" dirty="0" err="1"/>
              <a:t>rbriggs@uguelph.ca</a:t>
            </a:r>
            <a:r>
              <a:rPr lang="en-US" dirty="0"/>
              <a:t> and I can share the data and script that made these graphs</a:t>
            </a:r>
          </a:p>
          <a:p>
            <a:r>
              <a:rPr lang="en-US" dirty="0"/>
              <a:t>All three of these datasets were originally flagged here: https://</a:t>
            </a:r>
            <a:r>
              <a:rPr lang="en-US" dirty="0" err="1"/>
              <a:t>stijnbruers.wordpress.com</a:t>
            </a:r>
            <a:r>
              <a:rPr lang="en-US" dirty="0"/>
              <a:t>/2021/03/18/cost-effectiveness-distributions-power-laws-and-scale-invariance/</a:t>
            </a:r>
          </a:p>
          <a:p>
            <a:endParaRPr lang="en-US" dirty="0"/>
          </a:p>
        </p:txBody>
      </p:sp>
      <p:sp>
        <p:nvSpPr>
          <p:cNvPr id="4" name="Slide Number Placeholder 3"/>
          <p:cNvSpPr>
            <a:spLocks noGrp="1"/>
          </p:cNvSpPr>
          <p:nvPr>
            <p:ph type="sldNum" sz="quarter" idx="5"/>
          </p:nvPr>
        </p:nvSpPr>
        <p:spPr/>
        <p:txBody>
          <a:bodyPr/>
          <a:lstStyle/>
          <a:p>
            <a:fld id="{FFE2953B-568A-244B-A4D3-8E6BC0D79137}" type="slidenum">
              <a:rPr lang="en-US" smtClean="0"/>
              <a:t>8</a:t>
            </a:fld>
            <a:endParaRPr lang="en-US"/>
          </a:p>
        </p:txBody>
      </p:sp>
    </p:spTree>
    <p:extLst>
      <p:ext uri="{BB962C8B-B14F-4D97-AF65-F5344CB8AC3E}">
        <p14:creationId xmlns:p14="http://schemas.microsoft.com/office/powerpoint/2010/main" val="30195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CA" sz="1200" kern="1200" dirty="0">
                <a:solidFill>
                  <a:schemeClr val="tx1"/>
                </a:solidFill>
                <a:effectLst/>
                <a:latin typeface="+mn-lt"/>
                <a:ea typeface="+mn-ea"/>
                <a:cs typeface="+mn-cs"/>
              </a:rPr>
              <a:t>How to Improve Education Outcomes Most Efficiently?”, WB Policy Research Working Paper 9450 </a:t>
            </a:r>
            <a:endParaRPr lang="en-CA" dirty="0"/>
          </a:p>
        </p:txBody>
      </p:sp>
      <p:sp>
        <p:nvSpPr>
          <p:cNvPr id="4" name="Slide Number Placeholder 3"/>
          <p:cNvSpPr>
            <a:spLocks noGrp="1"/>
          </p:cNvSpPr>
          <p:nvPr>
            <p:ph type="sldNum" sz="quarter" idx="5"/>
          </p:nvPr>
        </p:nvSpPr>
        <p:spPr/>
        <p:txBody>
          <a:bodyPr/>
          <a:lstStyle/>
          <a:p>
            <a:fld id="{FFE2953B-568A-244B-A4D3-8E6BC0D79137}" type="slidenum">
              <a:rPr lang="en-US" smtClean="0"/>
              <a:t>9</a:t>
            </a:fld>
            <a:endParaRPr lang="en-US"/>
          </a:p>
        </p:txBody>
      </p:sp>
    </p:spTree>
    <p:extLst>
      <p:ext uri="{BB962C8B-B14F-4D97-AF65-F5344CB8AC3E}">
        <p14:creationId xmlns:p14="http://schemas.microsoft.com/office/powerpoint/2010/main" val="303167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r>
              <a:rPr lang="en-CA" sz="1200" b="0" kern="1200" dirty="0">
                <a:solidFill>
                  <a:schemeClr val="tx1"/>
                </a:solidFill>
                <a:effectLst/>
                <a:latin typeface="+mn-lt"/>
                <a:ea typeface="+mn-ea"/>
                <a:cs typeface="+mn-cs"/>
              </a:rPr>
              <a:t>The Cost of Reducing Greenhouse Gas Emissions” in JEP by Gillingham and Stock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Even in this less extreme case, the difference between the middle intervention and the most-effective one is 5-fold!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And this is before we even consider the bottom half of interventions</a:t>
            </a:r>
            <a:endParaRPr lang="en-CA" b="0" dirty="0"/>
          </a:p>
        </p:txBody>
      </p:sp>
      <p:sp>
        <p:nvSpPr>
          <p:cNvPr id="4" name="Slide Number Placeholder 3"/>
          <p:cNvSpPr>
            <a:spLocks noGrp="1"/>
          </p:cNvSpPr>
          <p:nvPr>
            <p:ph type="sldNum" sz="quarter" idx="5"/>
          </p:nvPr>
        </p:nvSpPr>
        <p:spPr/>
        <p:txBody>
          <a:bodyPr/>
          <a:lstStyle/>
          <a:p>
            <a:fld id="{FFE2953B-568A-244B-A4D3-8E6BC0D79137}" type="slidenum">
              <a:rPr lang="en-US" smtClean="0"/>
              <a:t>10</a:t>
            </a:fld>
            <a:endParaRPr lang="en-US"/>
          </a:p>
        </p:txBody>
      </p:sp>
    </p:spTree>
    <p:extLst>
      <p:ext uri="{BB962C8B-B14F-4D97-AF65-F5344CB8AC3E}">
        <p14:creationId xmlns:p14="http://schemas.microsoft.com/office/powerpoint/2010/main" val="99091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journal.sjdm.org</a:t>
            </a:r>
            <a:r>
              <a:rPr lang="en-US" dirty="0"/>
              <a:t>/20/200504/jdm200504.pdf</a:t>
            </a:r>
          </a:p>
        </p:txBody>
      </p:sp>
      <p:sp>
        <p:nvSpPr>
          <p:cNvPr id="4" name="Slide Number Placeholder 3"/>
          <p:cNvSpPr>
            <a:spLocks noGrp="1"/>
          </p:cNvSpPr>
          <p:nvPr>
            <p:ph type="sldNum" sz="quarter" idx="5"/>
          </p:nvPr>
        </p:nvSpPr>
        <p:spPr/>
        <p:txBody>
          <a:bodyPr/>
          <a:lstStyle/>
          <a:p>
            <a:fld id="{FFE2953B-568A-244B-A4D3-8E6BC0D79137}" type="slidenum">
              <a:rPr lang="en-US" smtClean="0"/>
              <a:t>11</a:t>
            </a:fld>
            <a:endParaRPr lang="en-US"/>
          </a:p>
        </p:txBody>
      </p:sp>
    </p:spTree>
    <p:extLst>
      <p:ext uri="{BB962C8B-B14F-4D97-AF65-F5344CB8AC3E}">
        <p14:creationId xmlns:p14="http://schemas.microsoft.com/office/powerpoint/2010/main" val="43371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rough. It is hard to precisely nail down cost-effectiveness in this context.</a:t>
            </a:r>
          </a:p>
          <a:p>
            <a:endParaRPr lang="en-US" dirty="0"/>
          </a:p>
          <a:p>
            <a:r>
              <a:rPr lang="en-US" dirty="0"/>
              <a:t>Regression to the mean: less studied, noisier (statistically) interventions might look really good because we pulled an atypically effective draw from the hat. If we did more draws they would likely look worse.</a:t>
            </a:r>
          </a:p>
          <a:p>
            <a:endParaRPr lang="en-US" dirty="0"/>
          </a:p>
          <a:p>
            <a:r>
              <a:rPr lang="en-US" dirty="0"/>
              <a:t>CE is harder to measure in big macro things like building a health system. It’s unclear if this would make the cost-effectiveness estimates more or less skewed, but we should be careful that we’re thinking clearly about the universe of interventions, and not only focusing on the ones where measurement and causal inference is relatively easy.</a:t>
            </a:r>
          </a:p>
        </p:txBody>
      </p:sp>
      <p:sp>
        <p:nvSpPr>
          <p:cNvPr id="4" name="Slide Number Placeholder 3"/>
          <p:cNvSpPr>
            <a:spLocks noGrp="1"/>
          </p:cNvSpPr>
          <p:nvPr>
            <p:ph type="sldNum" sz="quarter" idx="5"/>
          </p:nvPr>
        </p:nvSpPr>
        <p:spPr/>
        <p:txBody>
          <a:bodyPr/>
          <a:lstStyle/>
          <a:p>
            <a:fld id="{FFE2953B-568A-244B-A4D3-8E6BC0D79137}" type="slidenum">
              <a:rPr lang="en-US" smtClean="0"/>
              <a:t>12</a:t>
            </a:fld>
            <a:endParaRPr lang="en-US"/>
          </a:p>
        </p:txBody>
      </p:sp>
    </p:spTree>
    <p:extLst>
      <p:ext uri="{BB962C8B-B14F-4D97-AF65-F5344CB8AC3E}">
        <p14:creationId xmlns:p14="http://schemas.microsoft.com/office/powerpoint/2010/main" val="57541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half of all interventions are below the median!</a:t>
            </a:r>
          </a:p>
          <a:p>
            <a:endParaRPr lang="en-US" dirty="0"/>
          </a:p>
          <a:p>
            <a:r>
              <a:rPr lang="en-US" dirty="0"/>
              <a:t>Using the DCP3 numbers, for $100 you could avert 20 DALYS with the most effective intervention or about 0.5 DALYS with the median intervention.</a:t>
            </a:r>
          </a:p>
          <a:p>
            <a:endParaRPr lang="en-US" dirty="0"/>
          </a:p>
          <a:p>
            <a:r>
              <a:rPr lang="en-US" dirty="0"/>
              <a:t>For more on the moral argument, see Ord: https://</a:t>
            </a:r>
            <a:r>
              <a:rPr lang="en-US" dirty="0" err="1"/>
              <a:t>www.cgdev.org</a:t>
            </a:r>
            <a:r>
              <a:rPr lang="en-US" dirty="0"/>
              <a:t>/sites/default/files/1427016_file_moral_imperative_cost_effectiveness.pdf</a:t>
            </a:r>
          </a:p>
        </p:txBody>
      </p:sp>
      <p:sp>
        <p:nvSpPr>
          <p:cNvPr id="4" name="Slide Number Placeholder 3"/>
          <p:cNvSpPr>
            <a:spLocks noGrp="1"/>
          </p:cNvSpPr>
          <p:nvPr>
            <p:ph type="sldNum" sz="quarter" idx="5"/>
          </p:nvPr>
        </p:nvSpPr>
        <p:spPr/>
        <p:txBody>
          <a:bodyPr/>
          <a:lstStyle/>
          <a:p>
            <a:fld id="{FFE2953B-568A-244B-A4D3-8E6BC0D79137}" type="slidenum">
              <a:rPr lang="en-US" smtClean="0"/>
              <a:t>14</a:t>
            </a:fld>
            <a:endParaRPr lang="en-US"/>
          </a:p>
        </p:txBody>
      </p:sp>
    </p:spTree>
    <p:extLst>
      <p:ext uri="{BB962C8B-B14F-4D97-AF65-F5344CB8AC3E}">
        <p14:creationId xmlns:p14="http://schemas.microsoft.com/office/powerpoint/2010/main" val="407743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F880-D20C-C8B8-0589-C4AE0C0561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6A26BE-4832-F7EA-616D-BF762CA19F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FAB1A-5051-1E90-8268-69E7F4DB546B}"/>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5" name="Footer Placeholder 4">
            <a:extLst>
              <a:ext uri="{FF2B5EF4-FFF2-40B4-BE49-F238E27FC236}">
                <a16:creationId xmlns:a16="http://schemas.microsoft.com/office/drawing/2014/main" id="{12AD1FFF-0347-2E51-C490-E0B6594FB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5054C-B4FF-850C-0C9D-7949030B82B9}"/>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65323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CA08-00E0-0992-400D-50C5715D8D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75150C-7FC5-E1D2-7947-FF005F3864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5AC8A-A36F-E4D5-6911-99F4315F5621}"/>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5" name="Footer Placeholder 4">
            <a:extLst>
              <a:ext uri="{FF2B5EF4-FFF2-40B4-BE49-F238E27FC236}">
                <a16:creationId xmlns:a16="http://schemas.microsoft.com/office/drawing/2014/main" id="{508E36EC-B6DE-6808-4E0F-71616F5F5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C6A1D-0A63-D3E8-78CE-A39562CE41A8}"/>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259726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191D4-3F72-71C7-6809-E983C21356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AB4290-CFD9-C77F-737E-78373BDC63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1C190-5E17-1522-65E7-931A9148EE63}"/>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5" name="Footer Placeholder 4">
            <a:extLst>
              <a:ext uri="{FF2B5EF4-FFF2-40B4-BE49-F238E27FC236}">
                <a16:creationId xmlns:a16="http://schemas.microsoft.com/office/drawing/2014/main" id="{902DB658-8EB7-5C10-2D0D-F27EBF7F3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64851-E5E0-707C-92F0-5CA8BC34F89F}"/>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74052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8ADC-5367-952E-2AC8-81181F3B2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1D3FE-C3F8-CEEF-BC92-2FE0D16110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25AFB-9416-C05A-34DD-E9F62E010163}"/>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5" name="Footer Placeholder 4">
            <a:extLst>
              <a:ext uri="{FF2B5EF4-FFF2-40B4-BE49-F238E27FC236}">
                <a16:creationId xmlns:a16="http://schemas.microsoft.com/office/drawing/2014/main" id="{A6F399C1-03F9-F095-1FE1-A9EDD8DFF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A652C-B5AF-680D-FFBC-57299B4904BD}"/>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172485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5E97-007A-92B4-2233-B1857A26E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35AE60-E3EE-98A5-1675-C515DB734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FD73F6-D0D4-E813-0D9A-DDA53A68EDCF}"/>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5" name="Footer Placeholder 4">
            <a:extLst>
              <a:ext uri="{FF2B5EF4-FFF2-40B4-BE49-F238E27FC236}">
                <a16:creationId xmlns:a16="http://schemas.microsoft.com/office/drawing/2014/main" id="{08769C43-4179-1F06-DB4A-15390CDFC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52F4E-4632-5F2A-4A34-CF278CA69283}"/>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229395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7705-B475-2591-F1E5-C3E7815A2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08211-3CEE-CBBD-2CA7-91A9796784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5113A8-46F5-6323-1BE0-6B061CFF94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3D0A90-DA3F-38D8-13C8-15803DDFF5D0}"/>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6" name="Footer Placeholder 5">
            <a:extLst>
              <a:ext uri="{FF2B5EF4-FFF2-40B4-BE49-F238E27FC236}">
                <a16:creationId xmlns:a16="http://schemas.microsoft.com/office/drawing/2014/main" id="{DFA9548D-FC23-8ED2-C7FC-25A58B424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946592-53C1-BCAA-C78D-18FD8F5FCD15}"/>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62350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3842-A1B4-3834-9C60-8D76289BBC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2EE81D-115F-2D96-C101-FAE1069FD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D4617-738F-5851-2A71-EEAFF9FBAE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7BBBE-E514-4ECE-E7C9-7973ED8120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D47A3-A41E-3378-A0CC-6B508B6F12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859FE7-48FB-318B-F63A-207CC5CB9726}"/>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8" name="Footer Placeholder 7">
            <a:extLst>
              <a:ext uri="{FF2B5EF4-FFF2-40B4-BE49-F238E27FC236}">
                <a16:creationId xmlns:a16="http://schemas.microsoft.com/office/drawing/2014/main" id="{FAA1206E-468F-BB8B-E3BD-E0D219018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74291C-5A21-8899-D2C7-E9DDFC8A588C}"/>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273421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6A88-6E08-9108-7661-0911AEDE93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D35D56-4A4E-42EE-382C-439427D973E2}"/>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4" name="Footer Placeholder 3">
            <a:extLst>
              <a:ext uri="{FF2B5EF4-FFF2-40B4-BE49-F238E27FC236}">
                <a16:creationId xmlns:a16="http://schemas.microsoft.com/office/drawing/2014/main" id="{130A6F4F-0711-24E6-7CDA-0C579A4BD5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D376CC-C1AF-9920-416A-102F07B676D1}"/>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114321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67436-3022-BCFC-7645-30DA0339749A}"/>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3" name="Footer Placeholder 2">
            <a:extLst>
              <a:ext uri="{FF2B5EF4-FFF2-40B4-BE49-F238E27FC236}">
                <a16:creationId xmlns:a16="http://schemas.microsoft.com/office/drawing/2014/main" id="{6DF560DF-71AD-9D81-3A7C-5BAAE4986A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485C-8E2C-6BBB-A733-613BB9BC5BEB}"/>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329556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0FEA-C164-943D-F679-743976117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163FB5-25C3-5B94-755A-843DF4925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7B079D-583F-BB34-C583-CED5019A6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7FAB4-F1CE-CB94-E692-ECC80B1D9666}"/>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6" name="Footer Placeholder 5">
            <a:extLst>
              <a:ext uri="{FF2B5EF4-FFF2-40B4-BE49-F238E27FC236}">
                <a16:creationId xmlns:a16="http://schemas.microsoft.com/office/drawing/2014/main" id="{326870B9-4A35-376D-FE46-16F5DC2A3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5B08C-4B86-92DB-7401-A834123AD32C}"/>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338950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3DAE-5096-2D44-F787-D4394105D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2EEA4E-6213-8512-7EC8-B2DBE67F3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C8599C-BA93-BA89-6600-DB69AC595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E28B2-8688-82D7-39E5-62B7F7EE8765}"/>
              </a:ext>
            </a:extLst>
          </p:cNvPr>
          <p:cNvSpPr>
            <a:spLocks noGrp="1"/>
          </p:cNvSpPr>
          <p:nvPr>
            <p:ph type="dt" sz="half" idx="10"/>
          </p:nvPr>
        </p:nvSpPr>
        <p:spPr/>
        <p:txBody>
          <a:bodyPr/>
          <a:lstStyle/>
          <a:p>
            <a:fld id="{DC1981BA-2EA3-264C-8FE3-27A482FE7154}" type="datetimeFigureOut">
              <a:rPr lang="en-US" smtClean="0"/>
              <a:t>2/24/23</a:t>
            </a:fld>
            <a:endParaRPr lang="en-US"/>
          </a:p>
        </p:txBody>
      </p:sp>
      <p:sp>
        <p:nvSpPr>
          <p:cNvPr id="6" name="Footer Placeholder 5">
            <a:extLst>
              <a:ext uri="{FF2B5EF4-FFF2-40B4-BE49-F238E27FC236}">
                <a16:creationId xmlns:a16="http://schemas.microsoft.com/office/drawing/2014/main" id="{DDC9EB0A-E5EB-E9A7-6690-24D38B6BA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F33C8-ABB4-EAEF-4066-739CA872A809}"/>
              </a:ext>
            </a:extLst>
          </p:cNvPr>
          <p:cNvSpPr>
            <a:spLocks noGrp="1"/>
          </p:cNvSpPr>
          <p:nvPr>
            <p:ph type="sldNum" sz="quarter" idx="12"/>
          </p:nvPr>
        </p:nvSpPr>
        <p:spPr/>
        <p:txBody>
          <a:bodyPr/>
          <a:lstStyle/>
          <a:p>
            <a:fld id="{F921F8C1-D414-E142-B24C-5019F7817FDD}" type="slidenum">
              <a:rPr lang="en-US" smtClean="0"/>
              <a:t>‹#›</a:t>
            </a:fld>
            <a:endParaRPr lang="en-US"/>
          </a:p>
        </p:txBody>
      </p:sp>
    </p:spTree>
    <p:extLst>
      <p:ext uri="{BB962C8B-B14F-4D97-AF65-F5344CB8AC3E}">
        <p14:creationId xmlns:p14="http://schemas.microsoft.com/office/powerpoint/2010/main" val="265996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E16DF-64A8-7A27-577A-C771F029F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991496-B14D-40A2-F3AE-6CF5F1C73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69FEB-7C5F-7CA6-1A7C-E327BBEF5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981BA-2EA3-264C-8FE3-27A482FE7154}" type="datetimeFigureOut">
              <a:rPr lang="en-US" smtClean="0"/>
              <a:t>2/24/23</a:t>
            </a:fld>
            <a:endParaRPr lang="en-US"/>
          </a:p>
        </p:txBody>
      </p:sp>
      <p:sp>
        <p:nvSpPr>
          <p:cNvPr id="5" name="Footer Placeholder 4">
            <a:extLst>
              <a:ext uri="{FF2B5EF4-FFF2-40B4-BE49-F238E27FC236}">
                <a16:creationId xmlns:a16="http://schemas.microsoft.com/office/drawing/2014/main" id="{3D276BE1-055F-CB06-138B-2C63EE1F9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12721-2E9D-0DB2-D802-C7E78988D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1F8C1-D414-E142-B24C-5019F7817FDD}" type="slidenum">
              <a:rPr lang="en-US" smtClean="0"/>
              <a:t>‹#›</a:t>
            </a:fld>
            <a:endParaRPr lang="en-US"/>
          </a:p>
        </p:txBody>
      </p:sp>
    </p:spTree>
    <p:extLst>
      <p:ext uri="{BB962C8B-B14F-4D97-AF65-F5344CB8AC3E}">
        <p14:creationId xmlns:p14="http://schemas.microsoft.com/office/powerpoint/2010/main" val="248726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96312-E429-01F0-F7A5-56CD4428D5E1}"/>
              </a:ext>
            </a:extLst>
          </p:cNvPr>
          <p:cNvSpPr>
            <a:spLocks noGrp="1"/>
          </p:cNvSpPr>
          <p:nvPr>
            <p:ph type="ctrTitle"/>
          </p:nvPr>
        </p:nvSpPr>
        <p:spPr>
          <a:xfrm>
            <a:off x="890338" y="640080"/>
            <a:ext cx="3734014" cy="3566160"/>
          </a:xfrm>
        </p:spPr>
        <p:txBody>
          <a:bodyPr anchor="b">
            <a:normAutofit/>
          </a:bodyPr>
          <a:lstStyle/>
          <a:p>
            <a:pPr algn="l"/>
            <a:r>
              <a:rPr lang="en-US" sz="5000"/>
              <a:t>Cost-effectiveness in social interventions</a:t>
            </a:r>
          </a:p>
        </p:txBody>
      </p:sp>
      <p:sp>
        <p:nvSpPr>
          <p:cNvPr id="3" name="Subtitle 2">
            <a:extLst>
              <a:ext uri="{FF2B5EF4-FFF2-40B4-BE49-F238E27FC236}">
                <a16:creationId xmlns:a16="http://schemas.microsoft.com/office/drawing/2014/main" id="{94C3BBCE-F420-CB79-95F6-B4C301E39E81}"/>
              </a:ext>
            </a:extLst>
          </p:cNvPr>
          <p:cNvSpPr>
            <a:spLocks noGrp="1"/>
          </p:cNvSpPr>
          <p:nvPr>
            <p:ph type="subTitle" idx="1"/>
          </p:nvPr>
        </p:nvSpPr>
        <p:spPr>
          <a:xfrm>
            <a:off x="890339" y="4636008"/>
            <a:ext cx="3734014" cy="1572768"/>
          </a:xfrm>
        </p:spPr>
        <p:txBody>
          <a:bodyPr>
            <a:normAutofit/>
          </a:bodyPr>
          <a:lstStyle/>
          <a:p>
            <a:pPr algn="l"/>
            <a:r>
              <a:rPr lang="en-US"/>
              <a:t>Feb 13, 2023</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F197E99-BB30-1486-B40A-1F262C732931}"/>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6204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04ED0-4459-E0BC-CD5F-78C86E34200C}"/>
              </a:ext>
            </a:extLst>
          </p:cNvPr>
          <p:cNvSpPr>
            <a:spLocks noGrp="1"/>
          </p:cNvSpPr>
          <p:nvPr>
            <p:ph type="title"/>
          </p:nvPr>
        </p:nvSpPr>
        <p:spPr>
          <a:xfrm>
            <a:off x="630936" y="639520"/>
            <a:ext cx="3429000" cy="1719072"/>
          </a:xfrm>
        </p:spPr>
        <p:txBody>
          <a:bodyPr anchor="b">
            <a:normAutofit/>
          </a:bodyPr>
          <a:lstStyle/>
          <a:p>
            <a:r>
              <a:rPr lang="en-US" sz="4200"/>
              <a:t>Environmental evidence</a:t>
            </a:r>
          </a:p>
        </p:txBody>
      </p:sp>
      <p:sp>
        <p:nvSpPr>
          <p:cNvPr id="4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CBC22BC-ACF2-779A-F412-4B28CC71CE35}"/>
              </a:ext>
            </a:extLst>
          </p:cNvPr>
          <p:cNvSpPr>
            <a:spLocks noGrp="1"/>
          </p:cNvSpPr>
          <p:nvPr>
            <p:ph idx="1"/>
          </p:nvPr>
        </p:nvSpPr>
        <p:spPr>
          <a:xfrm>
            <a:off x="630936" y="2807208"/>
            <a:ext cx="3429000" cy="3410712"/>
          </a:xfrm>
        </p:spPr>
        <p:txBody>
          <a:bodyPr anchor="t">
            <a:normAutofit/>
          </a:bodyPr>
          <a:lstStyle/>
          <a:p>
            <a:r>
              <a:rPr lang="en-US" sz="2200" dirty="0"/>
              <a:t>Data from 2018 </a:t>
            </a:r>
            <a:r>
              <a:rPr lang="en-US" sz="2200" i="1" dirty="0"/>
              <a:t>Journal of Economic Perspectives </a:t>
            </a:r>
            <a:r>
              <a:rPr lang="en-US" sz="2200" dirty="0"/>
              <a:t>article</a:t>
            </a:r>
          </a:p>
          <a:p>
            <a:r>
              <a:rPr lang="en-US" sz="2200" dirty="0"/>
              <a:t>Extremely skewed distribution!</a:t>
            </a:r>
          </a:p>
          <a:p>
            <a:pPr lvl="1"/>
            <a:r>
              <a:rPr lang="en-US" sz="1800" dirty="0"/>
              <a:t>Median is 1</a:t>
            </a:r>
          </a:p>
          <a:p>
            <a:pPr lvl="1"/>
            <a:r>
              <a:rPr lang="en-US" sz="1800" dirty="0"/>
              <a:t>Mean is 2.4</a:t>
            </a:r>
          </a:p>
          <a:p>
            <a:pPr lvl="1"/>
            <a:r>
              <a:rPr lang="en-US" sz="1800" dirty="0"/>
              <a:t>Best intervention is 18</a:t>
            </a:r>
          </a:p>
        </p:txBody>
      </p:sp>
      <p:pic>
        <p:nvPicPr>
          <p:cNvPr id="15" name="Picture 14" descr="Chart&#10;&#10;Description automatically generated">
            <a:extLst>
              <a:ext uri="{FF2B5EF4-FFF2-40B4-BE49-F238E27FC236}">
                <a16:creationId xmlns:a16="http://schemas.microsoft.com/office/drawing/2014/main" id="{4D27EDD0-6FE6-E7A3-A020-5649BB9F4D01}"/>
              </a:ext>
            </a:extLst>
          </p:cNvPr>
          <p:cNvPicPr>
            <a:picLocks noChangeAspect="1"/>
          </p:cNvPicPr>
          <p:nvPr/>
        </p:nvPicPr>
        <p:blipFill>
          <a:blip r:embed="rId3"/>
          <a:stretch>
            <a:fillRect/>
          </a:stretch>
        </p:blipFill>
        <p:spPr>
          <a:xfrm>
            <a:off x="4654296" y="1124883"/>
            <a:ext cx="6903720" cy="4608233"/>
          </a:xfrm>
          <a:prstGeom prst="rect">
            <a:avLst/>
          </a:prstGeom>
        </p:spPr>
      </p:pic>
      <p:sp>
        <p:nvSpPr>
          <p:cNvPr id="17" name="TextBox 16">
            <a:extLst>
              <a:ext uri="{FF2B5EF4-FFF2-40B4-BE49-F238E27FC236}">
                <a16:creationId xmlns:a16="http://schemas.microsoft.com/office/drawing/2014/main" id="{F13AF348-A566-A42D-0BAB-36DCBAC7AB3F}"/>
              </a:ext>
            </a:extLst>
          </p:cNvPr>
          <p:cNvSpPr txBox="1"/>
          <p:nvPr/>
        </p:nvSpPr>
        <p:spPr>
          <a:xfrm>
            <a:off x="9504609" y="3148848"/>
            <a:ext cx="1442383" cy="369332"/>
          </a:xfrm>
          <a:prstGeom prst="rect">
            <a:avLst/>
          </a:prstGeom>
          <a:noFill/>
        </p:spPr>
        <p:txBody>
          <a:bodyPr wrap="none" rtlCol="0">
            <a:spAutoFit/>
          </a:bodyPr>
          <a:lstStyle/>
          <a:p>
            <a:r>
              <a:rPr lang="en-US" dirty="0"/>
              <a:t>Reforestation</a:t>
            </a:r>
          </a:p>
        </p:txBody>
      </p:sp>
      <p:cxnSp>
        <p:nvCxnSpPr>
          <p:cNvPr id="18" name="Straight Arrow Connector 17">
            <a:extLst>
              <a:ext uri="{FF2B5EF4-FFF2-40B4-BE49-F238E27FC236}">
                <a16:creationId xmlns:a16="http://schemas.microsoft.com/office/drawing/2014/main" id="{33D0D2D9-C718-092A-9286-BE2FC5596F27}"/>
              </a:ext>
            </a:extLst>
          </p:cNvPr>
          <p:cNvCxnSpPr>
            <a:cxnSpLocks/>
          </p:cNvCxnSpPr>
          <p:nvPr/>
        </p:nvCxnSpPr>
        <p:spPr>
          <a:xfrm>
            <a:off x="10573503" y="3558763"/>
            <a:ext cx="437882" cy="5736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90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93BF-CFCA-40DA-C8D7-AD205B421057}"/>
              </a:ext>
            </a:extLst>
          </p:cNvPr>
          <p:cNvSpPr>
            <a:spLocks noGrp="1"/>
          </p:cNvSpPr>
          <p:nvPr>
            <p:ph type="title"/>
          </p:nvPr>
        </p:nvSpPr>
        <p:spPr>
          <a:xfrm>
            <a:off x="4965430" y="629266"/>
            <a:ext cx="6586491" cy="1676603"/>
          </a:xfrm>
        </p:spPr>
        <p:txBody>
          <a:bodyPr>
            <a:normAutofit/>
          </a:bodyPr>
          <a:lstStyle/>
          <a:p>
            <a:r>
              <a:rPr lang="en-US" sz="5400"/>
              <a:t>Survey evidence</a:t>
            </a:r>
          </a:p>
        </p:txBody>
      </p:sp>
      <p:pic>
        <p:nvPicPr>
          <p:cNvPr id="11" name="Picture 4" descr="Question mark on green pastel background">
            <a:extLst>
              <a:ext uri="{FF2B5EF4-FFF2-40B4-BE49-F238E27FC236}">
                <a16:creationId xmlns:a16="http://schemas.microsoft.com/office/drawing/2014/main" id="{1DACDE2A-83C5-3A37-41CE-031BD6BCC0DF}"/>
              </a:ext>
            </a:extLst>
          </p:cNvPr>
          <p:cNvPicPr>
            <a:picLocks noChangeAspect="1"/>
          </p:cNvPicPr>
          <p:nvPr/>
        </p:nvPicPr>
        <p:blipFill rotWithShape="1">
          <a:blip r:embed="rId3"/>
          <a:srcRect l="44648" r="4656"/>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4233E60D-D8C5-5F05-7CDB-3C71F1927A35}"/>
              </a:ext>
            </a:extLst>
          </p:cNvPr>
          <p:cNvSpPr>
            <a:spLocks noGrp="1"/>
          </p:cNvSpPr>
          <p:nvPr>
            <p:ph idx="1"/>
          </p:nvPr>
        </p:nvSpPr>
        <p:spPr>
          <a:xfrm>
            <a:off x="4965432" y="2438400"/>
            <a:ext cx="6247212" cy="3785419"/>
          </a:xfrm>
        </p:spPr>
        <p:txBody>
          <a:bodyPr>
            <a:normAutofit/>
          </a:bodyPr>
          <a:lstStyle/>
          <a:p>
            <a:r>
              <a:rPr lang="en-US" sz="2400" dirty="0"/>
              <a:t>Question: How much more effective is the best charity as compared to an average one?</a:t>
            </a:r>
          </a:p>
          <a:p>
            <a:r>
              <a:rPr lang="en-US" sz="2400" dirty="0"/>
              <a:t>What is your guess?</a:t>
            </a:r>
          </a:p>
          <a:p>
            <a:r>
              <a:rPr lang="en-US" sz="2400" dirty="0"/>
              <a:t>In surveys:</a:t>
            </a:r>
          </a:p>
          <a:p>
            <a:pPr lvl="1"/>
            <a:r>
              <a:rPr lang="en-US" dirty="0"/>
              <a:t>members of the public think the answer is around 2x.</a:t>
            </a:r>
          </a:p>
          <a:p>
            <a:pPr lvl="1"/>
            <a:r>
              <a:rPr lang="en-US" dirty="0"/>
              <a:t>Experts in cost effectiveness think it is around 100x.</a:t>
            </a:r>
          </a:p>
        </p:txBody>
      </p:sp>
      <p:sp>
        <p:nvSpPr>
          <p:cNvPr id="12" name="Rectangle 8">
            <a:extLst>
              <a:ext uri="{FF2B5EF4-FFF2-40B4-BE49-F238E27FC236}">
                <a16:creationId xmlns:a16="http://schemas.microsoft.com/office/drawing/2014/main" id="{7269EBCC-2006-4BB1-87B8-1E132C787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1261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0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7461-94DC-7DF0-06A4-561F3572225E}"/>
              </a:ext>
            </a:extLst>
          </p:cNvPr>
          <p:cNvSpPr>
            <a:spLocks noGrp="1"/>
          </p:cNvSpPr>
          <p:nvPr>
            <p:ph type="title"/>
          </p:nvPr>
        </p:nvSpPr>
        <p:spPr/>
        <p:txBody>
          <a:bodyPr/>
          <a:lstStyle/>
          <a:p>
            <a:r>
              <a:rPr lang="en-US" dirty="0"/>
              <a:t>Caveats</a:t>
            </a:r>
          </a:p>
        </p:txBody>
      </p:sp>
      <p:sp>
        <p:nvSpPr>
          <p:cNvPr id="3" name="Content Placeholder 2">
            <a:extLst>
              <a:ext uri="{FF2B5EF4-FFF2-40B4-BE49-F238E27FC236}">
                <a16:creationId xmlns:a16="http://schemas.microsoft.com/office/drawing/2014/main" id="{67E1C116-A535-B315-C2B2-B196651294A9}"/>
              </a:ext>
            </a:extLst>
          </p:cNvPr>
          <p:cNvSpPr>
            <a:spLocks noGrp="1"/>
          </p:cNvSpPr>
          <p:nvPr>
            <p:ph idx="1"/>
          </p:nvPr>
        </p:nvSpPr>
        <p:spPr>
          <a:xfrm>
            <a:off x="838200" y="1825625"/>
            <a:ext cx="10636876" cy="4351338"/>
          </a:xfrm>
        </p:spPr>
        <p:txBody>
          <a:bodyPr>
            <a:normAutofit fontScale="92500"/>
          </a:bodyPr>
          <a:lstStyle/>
          <a:p>
            <a:r>
              <a:rPr lang="en-US" dirty="0"/>
              <a:t>Less-studied interventions will likely exhibit regression to the mean. This would likely compress the prior distributions somewhat.</a:t>
            </a:r>
          </a:p>
          <a:p>
            <a:pPr lvl="1"/>
            <a:r>
              <a:rPr lang="en-US" dirty="0"/>
              <a:t>This is one reason to read literatures and not single studies. The health evidence is least susceptible to this form of bias.</a:t>
            </a:r>
          </a:p>
          <a:p>
            <a:r>
              <a:rPr lang="en-US" dirty="0"/>
              <a:t>Many things that are highly cost effective are not that effective in absolute terms but are very cheap to implement, like sending text messages.</a:t>
            </a:r>
          </a:p>
          <a:p>
            <a:r>
              <a:rPr lang="en-US" dirty="0"/>
              <a:t>Cost-effectiveness is unlikely to be linear in funding. If you start funding something heavily, its cost effectiveness will probably go down.</a:t>
            </a:r>
          </a:p>
          <a:p>
            <a:r>
              <a:rPr lang="en-US" dirty="0"/>
              <a:t>We don’t have cost-effectiveness estimates for things where CE is hard to measure. Would adding these increase or decrease the range or skew?</a:t>
            </a:r>
          </a:p>
        </p:txBody>
      </p:sp>
    </p:spTree>
    <p:extLst>
      <p:ext uri="{BB962C8B-B14F-4D97-AF65-F5344CB8AC3E}">
        <p14:creationId xmlns:p14="http://schemas.microsoft.com/office/powerpoint/2010/main" val="418354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7461-94DC-7DF0-06A4-561F3572225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7E1C116-A535-B315-C2B2-B196651294A9}"/>
              </a:ext>
            </a:extLst>
          </p:cNvPr>
          <p:cNvSpPr>
            <a:spLocks noGrp="1"/>
          </p:cNvSpPr>
          <p:nvPr>
            <p:ph idx="1"/>
          </p:nvPr>
        </p:nvSpPr>
        <p:spPr>
          <a:xfrm>
            <a:off x="838200" y="1825625"/>
            <a:ext cx="10636876" cy="4351338"/>
          </a:xfrm>
        </p:spPr>
        <p:txBody>
          <a:bodyPr/>
          <a:lstStyle/>
          <a:p>
            <a:r>
              <a:rPr lang="en-US" dirty="0"/>
              <a:t>Even given the caveats, cost-effectiveness in social interventions seems more variable than what we usually see in our normal (market) interactions.</a:t>
            </a:r>
          </a:p>
          <a:p>
            <a:pPr lvl="1"/>
            <a:r>
              <a:rPr lang="en-US" dirty="0"/>
              <a:t>Perhaps this is because social interventions typically lack the information and accountability mechanisms of markets.</a:t>
            </a:r>
          </a:p>
          <a:p>
            <a:r>
              <a:rPr lang="en-US" dirty="0"/>
              <a:t>Merely doing or funding the median social project implies that you are leaving </a:t>
            </a:r>
            <a:r>
              <a:rPr lang="en-US" b="1" dirty="0"/>
              <a:t>most</a:t>
            </a:r>
            <a:r>
              <a:rPr lang="en-US" dirty="0"/>
              <a:t> of your possible impact on the table.</a:t>
            </a:r>
          </a:p>
          <a:p>
            <a:pPr lvl="1"/>
            <a:r>
              <a:rPr lang="en-US" sz="2200" dirty="0"/>
              <a:t>In the global health case, funding the best intervention for $100 does the same good as giving the middle intervention $4,000.</a:t>
            </a:r>
            <a:endParaRPr lang="en-US" dirty="0"/>
          </a:p>
        </p:txBody>
      </p:sp>
    </p:spTree>
    <p:extLst>
      <p:ext uri="{BB962C8B-B14F-4D97-AF65-F5344CB8AC3E}">
        <p14:creationId xmlns:p14="http://schemas.microsoft.com/office/powerpoint/2010/main" val="299014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31091-7E82-B3D1-1C45-AC20A7378F8B}"/>
              </a:ext>
            </a:extLst>
          </p:cNvPr>
          <p:cNvSpPr>
            <a:spLocks noGrp="1"/>
          </p:cNvSpPr>
          <p:nvPr>
            <p:ph type="title"/>
          </p:nvPr>
        </p:nvSpPr>
        <p:spPr>
          <a:xfrm>
            <a:off x="572493" y="238539"/>
            <a:ext cx="11018520" cy="1434415"/>
          </a:xfrm>
        </p:spPr>
        <p:txBody>
          <a:bodyPr anchor="b">
            <a:normAutofit/>
          </a:bodyPr>
          <a:lstStyle/>
          <a:p>
            <a:r>
              <a:rPr lang="en-US" sz="5400"/>
              <a:t>Take aways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5882CC-AD96-7F77-5ABD-346EDDAF422B}"/>
              </a:ext>
            </a:extLst>
          </p:cNvPr>
          <p:cNvSpPr>
            <a:spLocks noGrp="1"/>
          </p:cNvSpPr>
          <p:nvPr>
            <p:ph idx="1"/>
          </p:nvPr>
        </p:nvSpPr>
        <p:spPr>
          <a:xfrm>
            <a:off x="572493" y="2071316"/>
            <a:ext cx="6713552" cy="4119172"/>
          </a:xfrm>
        </p:spPr>
        <p:txBody>
          <a:bodyPr anchor="t">
            <a:normAutofit/>
          </a:bodyPr>
          <a:lstStyle/>
          <a:p>
            <a:r>
              <a:rPr lang="en-US" sz="2400" dirty="0"/>
              <a:t>The distribution of cost-effectiveness in social interventions has a very wide range and is highly skewed</a:t>
            </a:r>
          </a:p>
          <a:p>
            <a:r>
              <a:rPr lang="en-US" sz="2400" dirty="0"/>
              <a:t>The value of information in this space is very high!</a:t>
            </a:r>
          </a:p>
          <a:p>
            <a:r>
              <a:rPr lang="en-US" sz="2400" dirty="0"/>
              <a:t>There is a </a:t>
            </a:r>
            <a:r>
              <a:rPr lang="en-US" sz="2400" i="1" dirty="0"/>
              <a:t>moral </a:t>
            </a:r>
            <a:r>
              <a:rPr lang="en-US" sz="2400" dirty="0"/>
              <a:t>argument for caring about cost-effectiveness (Ord).</a:t>
            </a:r>
          </a:p>
          <a:p>
            <a:pPr lvl="1"/>
            <a:r>
              <a:rPr lang="en-US" sz="2000" dirty="0"/>
              <a:t>Choosing less cost-effective measures is equivalent to donating less at a given cost-effectiveness.</a:t>
            </a:r>
          </a:p>
          <a:p>
            <a:pPr lvl="1"/>
            <a:r>
              <a:rPr lang="en-US" sz="2000" dirty="0"/>
              <a:t>Under some moral views, we are obligated to pick more cost-effective measures.</a:t>
            </a:r>
          </a:p>
        </p:txBody>
      </p:sp>
      <p:pic>
        <p:nvPicPr>
          <p:cNvPr id="5" name="Picture 4" descr="Graph on document with pen">
            <a:extLst>
              <a:ext uri="{FF2B5EF4-FFF2-40B4-BE49-F238E27FC236}">
                <a16:creationId xmlns:a16="http://schemas.microsoft.com/office/drawing/2014/main" id="{66BB8C49-B56F-D17D-AA83-98E07FB5CC43}"/>
              </a:ext>
            </a:extLst>
          </p:cNvPr>
          <p:cNvPicPr>
            <a:picLocks noChangeAspect="1"/>
          </p:cNvPicPr>
          <p:nvPr/>
        </p:nvPicPr>
        <p:blipFill rotWithShape="1">
          <a:blip r:embed="rId3"/>
          <a:srcRect l="25346" r="10438" b="2"/>
          <a:stretch/>
        </p:blipFill>
        <p:spPr>
          <a:xfrm>
            <a:off x="7675658" y="2093976"/>
            <a:ext cx="3941064" cy="4096512"/>
          </a:xfrm>
          <a:prstGeom prst="rect">
            <a:avLst/>
          </a:prstGeom>
        </p:spPr>
      </p:pic>
    </p:spTree>
    <p:extLst>
      <p:ext uri="{BB962C8B-B14F-4D97-AF65-F5344CB8AC3E}">
        <p14:creationId xmlns:p14="http://schemas.microsoft.com/office/powerpoint/2010/main" val="30780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45613-CF96-26E0-D4F8-1C5B7A8C16B9}"/>
              </a:ext>
            </a:extLst>
          </p:cNvPr>
          <p:cNvSpPr>
            <a:spLocks noGrp="1"/>
          </p:cNvSpPr>
          <p:nvPr>
            <p:ph type="title"/>
          </p:nvPr>
        </p:nvSpPr>
        <p:spPr>
          <a:xfrm>
            <a:off x="838200" y="365125"/>
            <a:ext cx="10515600" cy="1325563"/>
          </a:xfrm>
        </p:spPr>
        <p:txBody>
          <a:bodyPr>
            <a:normAutofit/>
          </a:bodyPr>
          <a:lstStyle/>
          <a:p>
            <a:r>
              <a:rPr lang="en-US" sz="5400"/>
              <a:t>Outline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495A33-7D4B-AB3A-CD07-7595A3E17357}"/>
              </a:ext>
            </a:extLst>
          </p:cNvPr>
          <p:cNvSpPr>
            <a:spLocks noGrp="1"/>
          </p:cNvSpPr>
          <p:nvPr>
            <p:ph idx="1"/>
          </p:nvPr>
        </p:nvSpPr>
        <p:spPr>
          <a:xfrm>
            <a:off x="838200" y="1929384"/>
            <a:ext cx="10515600" cy="4251960"/>
          </a:xfrm>
        </p:spPr>
        <p:txBody>
          <a:bodyPr>
            <a:normAutofit/>
          </a:bodyPr>
          <a:lstStyle/>
          <a:p>
            <a:r>
              <a:rPr lang="en-US" sz="2200"/>
              <a:t>What is cost-effectiveness?</a:t>
            </a:r>
          </a:p>
          <a:p>
            <a:r>
              <a:rPr lang="en-US" sz="2200"/>
              <a:t>Why should we care about it when evaluating social interventions?</a:t>
            </a:r>
          </a:p>
          <a:p>
            <a:r>
              <a:rPr lang="en-US" sz="2200"/>
              <a:t>How much does cost-effectiveness vary across social interventions?</a:t>
            </a:r>
          </a:p>
          <a:p>
            <a:pPr lvl="1"/>
            <a:r>
              <a:rPr lang="en-US" sz="2200"/>
              <a:t>Anecdotal evidence</a:t>
            </a:r>
          </a:p>
          <a:p>
            <a:pPr lvl="1"/>
            <a:r>
              <a:rPr lang="en-US" sz="2200"/>
              <a:t>Systematic evidence</a:t>
            </a:r>
          </a:p>
          <a:p>
            <a:pPr lvl="1"/>
            <a:r>
              <a:rPr lang="en-US" sz="2200"/>
              <a:t>Survey estimates</a:t>
            </a:r>
          </a:p>
          <a:p>
            <a:r>
              <a:rPr lang="en-US" sz="2200"/>
              <a:t>Takeaways</a:t>
            </a:r>
          </a:p>
          <a:p>
            <a:pPr marL="0" indent="0">
              <a:buNone/>
            </a:pPr>
            <a:endParaRPr lang="en-US" sz="2200"/>
          </a:p>
        </p:txBody>
      </p:sp>
    </p:spTree>
    <p:extLst>
      <p:ext uri="{BB962C8B-B14F-4D97-AF65-F5344CB8AC3E}">
        <p14:creationId xmlns:p14="http://schemas.microsoft.com/office/powerpoint/2010/main" val="256872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7B2D-ED92-01F9-FFC1-4640C53F1F58}"/>
              </a:ext>
            </a:extLst>
          </p:cNvPr>
          <p:cNvSpPr>
            <a:spLocks noGrp="1"/>
          </p:cNvSpPr>
          <p:nvPr>
            <p:ph type="title"/>
          </p:nvPr>
        </p:nvSpPr>
        <p:spPr>
          <a:xfrm>
            <a:off x="4965430" y="629266"/>
            <a:ext cx="6586491" cy="1676603"/>
          </a:xfrm>
        </p:spPr>
        <p:txBody>
          <a:bodyPr>
            <a:normAutofit/>
          </a:bodyPr>
          <a:lstStyle/>
          <a:p>
            <a:r>
              <a:rPr lang="en-US" sz="5400" dirty="0"/>
              <a:t>What is cost-effectiveness?</a:t>
            </a:r>
          </a:p>
        </p:txBody>
      </p:sp>
      <p:sp>
        <p:nvSpPr>
          <p:cNvPr id="3" name="Content Placeholder 2">
            <a:extLst>
              <a:ext uri="{FF2B5EF4-FFF2-40B4-BE49-F238E27FC236}">
                <a16:creationId xmlns:a16="http://schemas.microsoft.com/office/drawing/2014/main" id="{ABE86C91-C83E-ADFA-9002-1B9579D652B7}"/>
              </a:ext>
            </a:extLst>
          </p:cNvPr>
          <p:cNvSpPr>
            <a:spLocks noGrp="1"/>
          </p:cNvSpPr>
          <p:nvPr>
            <p:ph idx="1"/>
          </p:nvPr>
        </p:nvSpPr>
        <p:spPr>
          <a:xfrm>
            <a:off x="4965431" y="2438400"/>
            <a:ext cx="6586489" cy="3785419"/>
          </a:xfrm>
        </p:spPr>
        <p:txBody>
          <a:bodyPr>
            <a:normAutofit/>
          </a:bodyPr>
          <a:lstStyle/>
          <a:p>
            <a:r>
              <a:rPr lang="en-US" sz="2400" dirty="0"/>
              <a:t>A way of conceptualizing and measuring the amount of some x produced per dollar.</a:t>
            </a:r>
          </a:p>
          <a:p>
            <a:r>
              <a:rPr lang="en-US" sz="2400" dirty="0"/>
              <a:t>This is useful when we want to quantify something (perhaps in order to optimize it), but our outcomes are not naturally in dollars.</a:t>
            </a:r>
          </a:p>
          <a:p>
            <a:r>
              <a:rPr lang="en-US" sz="2400" dirty="0"/>
              <a:t>One example: we can use quality-adjusted life years (QALY) to compare health interventions.</a:t>
            </a:r>
          </a:p>
        </p:txBody>
      </p:sp>
      <p:pic>
        <p:nvPicPr>
          <p:cNvPr id="13" name="Picture 4">
            <a:extLst>
              <a:ext uri="{FF2B5EF4-FFF2-40B4-BE49-F238E27FC236}">
                <a16:creationId xmlns:a16="http://schemas.microsoft.com/office/drawing/2014/main" id="{01210AD7-42A3-AF2F-4F3F-466982AABF74}"/>
              </a:ext>
            </a:extLst>
          </p:cNvPr>
          <p:cNvPicPr>
            <a:picLocks noChangeAspect="1"/>
          </p:cNvPicPr>
          <p:nvPr/>
        </p:nvPicPr>
        <p:blipFill rotWithShape="1">
          <a:blip r:embed="rId2"/>
          <a:srcRect l="43426" r="18552"/>
          <a:stretch/>
        </p:blipFill>
        <p:spPr>
          <a:xfrm>
            <a:off x="20" y="10"/>
            <a:ext cx="4635571" cy="6857990"/>
          </a:xfrm>
          <a:prstGeom prst="rect">
            <a:avLst/>
          </a:prstGeom>
          <a:effectLst/>
        </p:spPr>
      </p:pic>
    </p:spTree>
    <p:extLst>
      <p:ext uri="{BB962C8B-B14F-4D97-AF65-F5344CB8AC3E}">
        <p14:creationId xmlns:p14="http://schemas.microsoft.com/office/powerpoint/2010/main" val="269898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989F0-3ED2-8C2E-74EC-ACB4944395CA}"/>
              </a:ext>
            </a:extLst>
          </p:cNvPr>
          <p:cNvSpPr>
            <a:spLocks noGrp="1"/>
          </p:cNvSpPr>
          <p:nvPr>
            <p:ph type="title"/>
          </p:nvPr>
        </p:nvSpPr>
        <p:spPr>
          <a:xfrm>
            <a:off x="591212" y="548640"/>
            <a:ext cx="3850896" cy="5431536"/>
          </a:xfrm>
        </p:spPr>
        <p:txBody>
          <a:bodyPr>
            <a:normAutofit/>
          </a:bodyPr>
          <a:lstStyle/>
          <a:p>
            <a:r>
              <a:rPr lang="en-US" sz="5000" dirty="0"/>
              <a:t>Why should we care about cost-effectiveness?</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C57D5-2092-F42E-8DB1-D7D1B798C9E6}"/>
              </a:ext>
            </a:extLst>
          </p:cNvPr>
          <p:cNvSpPr>
            <a:spLocks noGrp="1"/>
          </p:cNvSpPr>
          <p:nvPr>
            <p:ph idx="1"/>
          </p:nvPr>
        </p:nvSpPr>
        <p:spPr>
          <a:xfrm>
            <a:off x="5126418" y="552091"/>
            <a:ext cx="6224335" cy="5431536"/>
          </a:xfrm>
        </p:spPr>
        <p:txBody>
          <a:bodyPr anchor="ctr">
            <a:normAutofit/>
          </a:bodyPr>
          <a:lstStyle/>
          <a:p>
            <a:r>
              <a:rPr lang="en-US" sz="2200" dirty="0"/>
              <a:t>We naturally (usually informally) care about cost-effectiveness in our personal lives.</a:t>
            </a:r>
          </a:p>
          <a:p>
            <a:pPr lvl="1"/>
            <a:r>
              <a:rPr lang="en-US" sz="2200" dirty="0"/>
              <a:t>We might benchmark phones by a set of features per dollar.</a:t>
            </a:r>
          </a:p>
          <a:p>
            <a:pPr lvl="1"/>
            <a:r>
              <a:rPr lang="en-US" sz="2200" dirty="0"/>
              <a:t>We might benchmark apartments by bedrooms per dollar.</a:t>
            </a:r>
          </a:p>
          <a:p>
            <a:r>
              <a:rPr lang="en-US" sz="2200" dirty="0"/>
              <a:t>We do this in order to not waste money, or because we want to maximize the “bang for our buck.”</a:t>
            </a:r>
          </a:p>
          <a:p>
            <a:r>
              <a:rPr lang="en-US" sz="2200" dirty="0"/>
              <a:t>The argument for caring about cost-effectiveness in social interventions is the same.</a:t>
            </a:r>
          </a:p>
        </p:txBody>
      </p:sp>
    </p:spTree>
    <p:extLst>
      <p:ext uri="{BB962C8B-B14F-4D97-AF65-F5344CB8AC3E}">
        <p14:creationId xmlns:p14="http://schemas.microsoft.com/office/powerpoint/2010/main" val="428145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A7DF-B251-6B61-0477-62716F631B77}"/>
              </a:ext>
            </a:extLst>
          </p:cNvPr>
          <p:cNvSpPr>
            <a:spLocks noGrp="1"/>
          </p:cNvSpPr>
          <p:nvPr>
            <p:ph type="title"/>
          </p:nvPr>
        </p:nvSpPr>
        <p:spPr/>
        <p:txBody>
          <a:bodyPr>
            <a:normAutofit/>
          </a:bodyPr>
          <a:lstStyle/>
          <a:p>
            <a:r>
              <a:rPr lang="en-US"/>
              <a:t>How much does cost-effectiveness vary across social interventions?</a:t>
            </a:r>
            <a:endParaRPr lang="en-US" dirty="0"/>
          </a:p>
        </p:txBody>
      </p:sp>
      <p:sp>
        <p:nvSpPr>
          <p:cNvPr id="3" name="Content Placeholder 2">
            <a:extLst>
              <a:ext uri="{FF2B5EF4-FFF2-40B4-BE49-F238E27FC236}">
                <a16:creationId xmlns:a16="http://schemas.microsoft.com/office/drawing/2014/main" id="{7EA40AF9-3EAF-80F3-EAE1-3424C77F399D}"/>
              </a:ext>
            </a:extLst>
          </p:cNvPr>
          <p:cNvSpPr>
            <a:spLocks noGrp="1"/>
          </p:cNvSpPr>
          <p:nvPr>
            <p:ph idx="1"/>
          </p:nvPr>
        </p:nvSpPr>
        <p:spPr/>
        <p:txBody>
          <a:bodyPr/>
          <a:lstStyle/>
          <a:p>
            <a:r>
              <a:rPr lang="en-US" dirty="0"/>
              <a:t>This can be hard to quantify, but we have some rough informative evidence.</a:t>
            </a:r>
          </a:p>
          <a:p>
            <a:r>
              <a:rPr lang="en-US" dirty="0"/>
              <a:t>Before showing that evidence: what do you think?</a:t>
            </a:r>
          </a:p>
          <a:p>
            <a:pPr lvl="1"/>
            <a:r>
              <a:rPr lang="en-US" dirty="0"/>
              <a:t>Imagine two charities. Charity H has the </a:t>
            </a:r>
            <a:r>
              <a:rPr lang="en-US" b="1" dirty="0"/>
              <a:t>highest</a:t>
            </a:r>
            <a:r>
              <a:rPr lang="en-US" dirty="0"/>
              <a:t> cost-effectiveness, and charity A has </a:t>
            </a:r>
            <a:r>
              <a:rPr lang="en-US" b="1" dirty="0"/>
              <a:t>average </a:t>
            </a:r>
            <a:r>
              <a:rPr lang="en-US" dirty="0"/>
              <a:t>cost-effectiveness.</a:t>
            </a:r>
          </a:p>
          <a:p>
            <a:pPr lvl="1"/>
            <a:r>
              <a:rPr lang="en-US" dirty="0"/>
              <a:t>How much higher in cost-effectiveness is charity H than charity A?</a:t>
            </a:r>
          </a:p>
        </p:txBody>
      </p:sp>
    </p:spTree>
    <p:extLst>
      <p:ext uri="{BB962C8B-B14F-4D97-AF65-F5344CB8AC3E}">
        <p14:creationId xmlns:p14="http://schemas.microsoft.com/office/powerpoint/2010/main" val="230789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2927-CB16-7BEA-0A27-96A66328E358}"/>
              </a:ext>
            </a:extLst>
          </p:cNvPr>
          <p:cNvSpPr>
            <a:spLocks noGrp="1"/>
          </p:cNvSpPr>
          <p:nvPr>
            <p:ph type="title"/>
          </p:nvPr>
        </p:nvSpPr>
        <p:spPr/>
        <p:txBody>
          <a:bodyPr/>
          <a:lstStyle/>
          <a:p>
            <a:r>
              <a:rPr lang="en-US" dirty="0"/>
              <a:t>Evidence on the distribution of cost-effectiveness</a:t>
            </a:r>
          </a:p>
        </p:txBody>
      </p:sp>
      <p:sp>
        <p:nvSpPr>
          <p:cNvPr id="3" name="Text Placeholder 2">
            <a:extLst>
              <a:ext uri="{FF2B5EF4-FFF2-40B4-BE49-F238E27FC236}">
                <a16:creationId xmlns:a16="http://schemas.microsoft.com/office/drawing/2014/main" id="{361618F6-69B5-1C28-8572-F80C4B1B5F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5612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357D-A4DF-3A47-06C4-ABC133874196}"/>
              </a:ext>
            </a:extLst>
          </p:cNvPr>
          <p:cNvSpPr>
            <a:spLocks noGrp="1"/>
          </p:cNvSpPr>
          <p:nvPr>
            <p:ph type="title"/>
          </p:nvPr>
        </p:nvSpPr>
        <p:spPr/>
        <p:txBody>
          <a:bodyPr/>
          <a:lstStyle/>
          <a:p>
            <a:br>
              <a:rPr lang="en-US" dirty="0"/>
            </a:br>
            <a:r>
              <a:rPr lang="en-US" dirty="0"/>
              <a:t>Anecdotal evidence</a:t>
            </a:r>
          </a:p>
        </p:txBody>
      </p:sp>
      <p:sp>
        <p:nvSpPr>
          <p:cNvPr id="3" name="Content Placeholder 2">
            <a:extLst>
              <a:ext uri="{FF2B5EF4-FFF2-40B4-BE49-F238E27FC236}">
                <a16:creationId xmlns:a16="http://schemas.microsoft.com/office/drawing/2014/main" id="{B7752C35-4651-320F-A8FA-0B22AC56F78F}"/>
              </a:ext>
            </a:extLst>
          </p:cNvPr>
          <p:cNvSpPr>
            <a:spLocks noGrp="1"/>
          </p:cNvSpPr>
          <p:nvPr>
            <p:ph idx="1"/>
          </p:nvPr>
        </p:nvSpPr>
        <p:spPr/>
        <p:txBody>
          <a:bodyPr/>
          <a:lstStyle/>
          <a:p>
            <a:r>
              <a:rPr lang="en-US" dirty="0"/>
              <a:t>Suppose we have a $40,000 budget which we can spend as we wish to fight blindness.</a:t>
            </a:r>
          </a:p>
          <a:p>
            <a:r>
              <a:rPr lang="en-US" dirty="0"/>
              <a:t>Cost to provide guide dogs to blind people in the United States to help them overcome their disability is about $40,000 because of the training required for the dog and its recipient.</a:t>
            </a:r>
          </a:p>
          <a:p>
            <a:r>
              <a:rPr lang="en-US" dirty="0"/>
              <a:t>Cataract surgery to restore sight costs about $1000.</a:t>
            </a:r>
          </a:p>
          <a:p>
            <a:r>
              <a:rPr lang="en-US" dirty="0"/>
              <a:t> If we think that people have equal moral value, then the second option is </a:t>
            </a:r>
            <a:r>
              <a:rPr lang="en-US" b="1" dirty="0"/>
              <a:t>about than 40 times better </a:t>
            </a:r>
            <a:r>
              <a:rPr lang="en-US" dirty="0"/>
              <a:t>than the first. </a:t>
            </a:r>
          </a:p>
        </p:txBody>
      </p:sp>
    </p:spTree>
    <p:extLst>
      <p:ext uri="{BB962C8B-B14F-4D97-AF65-F5344CB8AC3E}">
        <p14:creationId xmlns:p14="http://schemas.microsoft.com/office/powerpoint/2010/main" val="416351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04ED0-4459-E0BC-CD5F-78C86E34200C}"/>
              </a:ext>
            </a:extLst>
          </p:cNvPr>
          <p:cNvSpPr>
            <a:spLocks noGrp="1"/>
          </p:cNvSpPr>
          <p:nvPr>
            <p:ph type="title"/>
          </p:nvPr>
        </p:nvSpPr>
        <p:spPr>
          <a:xfrm>
            <a:off x="630936" y="639520"/>
            <a:ext cx="3429000" cy="1719072"/>
          </a:xfrm>
        </p:spPr>
        <p:txBody>
          <a:bodyPr anchor="b">
            <a:normAutofit/>
          </a:bodyPr>
          <a:lstStyle/>
          <a:p>
            <a:r>
              <a:rPr lang="en-US" sz="5400"/>
              <a:t>Health evidence</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CBC22BC-ACF2-779A-F412-4B28CC71CE35}"/>
              </a:ext>
            </a:extLst>
          </p:cNvPr>
          <p:cNvSpPr>
            <a:spLocks noGrp="1"/>
          </p:cNvSpPr>
          <p:nvPr>
            <p:ph idx="1"/>
          </p:nvPr>
        </p:nvSpPr>
        <p:spPr>
          <a:xfrm>
            <a:off x="630936" y="2807208"/>
            <a:ext cx="3429000" cy="3410712"/>
          </a:xfrm>
        </p:spPr>
        <p:txBody>
          <a:bodyPr anchor="t">
            <a:normAutofit/>
          </a:bodyPr>
          <a:lstStyle/>
          <a:p>
            <a:r>
              <a:rPr lang="en-US" sz="2200" dirty="0"/>
              <a:t>Data from Disease Control Priorities in Developing Countries, 3</a:t>
            </a:r>
            <a:r>
              <a:rPr lang="en-US" sz="2200" baseline="30000" dirty="0"/>
              <a:t>rd</a:t>
            </a:r>
            <a:r>
              <a:rPr lang="en-US" sz="2200" dirty="0"/>
              <a:t> ed. (DCP3)</a:t>
            </a:r>
          </a:p>
          <a:p>
            <a:r>
              <a:rPr lang="en-US" sz="2200" dirty="0"/>
              <a:t>Extremely skewed distribution!</a:t>
            </a:r>
          </a:p>
          <a:p>
            <a:pPr lvl="1"/>
            <a:r>
              <a:rPr lang="en-US" sz="1800" dirty="0"/>
              <a:t>Median is 0.44</a:t>
            </a:r>
          </a:p>
          <a:p>
            <a:pPr lvl="1"/>
            <a:r>
              <a:rPr lang="en-US" sz="1800" dirty="0"/>
              <a:t>Mean is 1.75</a:t>
            </a:r>
          </a:p>
          <a:p>
            <a:pPr lvl="1"/>
            <a:r>
              <a:rPr lang="en-US" sz="1800" dirty="0"/>
              <a:t>Best intervention is 20</a:t>
            </a:r>
          </a:p>
        </p:txBody>
      </p:sp>
      <p:pic>
        <p:nvPicPr>
          <p:cNvPr id="16" name="Picture 15" descr="Chart, Excel, histogram&#10;&#10;Description automatically generated">
            <a:extLst>
              <a:ext uri="{FF2B5EF4-FFF2-40B4-BE49-F238E27FC236}">
                <a16:creationId xmlns:a16="http://schemas.microsoft.com/office/drawing/2014/main" id="{387C8E22-37BC-F152-D439-0353A39A62E0}"/>
              </a:ext>
            </a:extLst>
          </p:cNvPr>
          <p:cNvPicPr>
            <a:picLocks noChangeAspect="1"/>
          </p:cNvPicPr>
          <p:nvPr/>
        </p:nvPicPr>
        <p:blipFill>
          <a:blip r:embed="rId3"/>
          <a:stretch>
            <a:fillRect/>
          </a:stretch>
        </p:blipFill>
        <p:spPr>
          <a:xfrm>
            <a:off x="4654296" y="1124883"/>
            <a:ext cx="6903720" cy="4608233"/>
          </a:xfrm>
          <a:prstGeom prst="rect">
            <a:avLst/>
          </a:prstGeom>
        </p:spPr>
      </p:pic>
      <p:sp>
        <p:nvSpPr>
          <p:cNvPr id="17" name="TextBox 16">
            <a:extLst>
              <a:ext uri="{FF2B5EF4-FFF2-40B4-BE49-F238E27FC236}">
                <a16:creationId xmlns:a16="http://schemas.microsoft.com/office/drawing/2014/main" id="{75B927D1-8E44-059A-5DB9-FADBDD9DA89D}"/>
              </a:ext>
            </a:extLst>
          </p:cNvPr>
          <p:cNvSpPr txBox="1"/>
          <p:nvPr/>
        </p:nvSpPr>
        <p:spPr>
          <a:xfrm>
            <a:off x="10348176" y="3206839"/>
            <a:ext cx="1352280" cy="923330"/>
          </a:xfrm>
          <a:prstGeom prst="rect">
            <a:avLst/>
          </a:prstGeom>
          <a:noFill/>
        </p:spPr>
        <p:txBody>
          <a:bodyPr wrap="square" rtlCol="0">
            <a:spAutoFit/>
          </a:bodyPr>
          <a:lstStyle/>
          <a:p>
            <a:r>
              <a:rPr lang="en-US" dirty="0"/>
              <a:t>Treat severe malaria with artesunate</a:t>
            </a:r>
          </a:p>
        </p:txBody>
      </p:sp>
      <p:cxnSp>
        <p:nvCxnSpPr>
          <p:cNvPr id="20" name="Straight Arrow Connector 19">
            <a:extLst>
              <a:ext uri="{FF2B5EF4-FFF2-40B4-BE49-F238E27FC236}">
                <a16:creationId xmlns:a16="http://schemas.microsoft.com/office/drawing/2014/main" id="{B6BD5C81-D589-2892-2FD5-5892FEA9F564}"/>
              </a:ext>
            </a:extLst>
          </p:cNvPr>
          <p:cNvCxnSpPr>
            <a:cxnSpLocks/>
          </p:cNvCxnSpPr>
          <p:nvPr/>
        </p:nvCxnSpPr>
        <p:spPr>
          <a:xfrm>
            <a:off x="11024316" y="4130169"/>
            <a:ext cx="0" cy="6805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46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04ED0-4459-E0BC-CD5F-78C86E34200C}"/>
              </a:ext>
            </a:extLst>
          </p:cNvPr>
          <p:cNvSpPr>
            <a:spLocks noGrp="1"/>
          </p:cNvSpPr>
          <p:nvPr>
            <p:ph type="title"/>
          </p:nvPr>
        </p:nvSpPr>
        <p:spPr>
          <a:xfrm>
            <a:off x="630936" y="639520"/>
            <a:ext cx="3429000" cy="1719072"/>
          </a:xfrm>
        </p:spPr>
        <p:txBody>
          <a:bodyPr anchor="b">
            <a:normAutofit/>
          </a:bodyPr>
          <a:lstStyle/>
          <a:p>
            <a:r>
              <a:rPr lang="en-US" sz="5400"/>
              <a:t>Education evidence</a:t>
            </a:r>
          </a:p>
        </p:txBody>
      </p:sp>
      <p:sp>
        <p:nvSpPr>
          <p:cNvPr id="3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CBC22BC-ACF2-779A-F412-4B28CC71CE35}"/>
              </a:ext>
            </a:extLst>
          </p:cNvPr>
          <p:cNvSpPr>
            <a:spLocks noGrp="1"/>
          </p:cNvSpPr>
          <p:nvPr>
            <p:ph idx="1"/>
          </p:nvPr>
        </p:nvSpPr>
        <p:spPr>
          <a:xfrm>
            <a:off x="630936" y="2807208"/>
            <a:ext cx="3429000" cy="3410712"/>
          </a:xfrm>
        </p:spPr>
        <p:txBody>
          <a:bodyPr anchor="t">
            <a:normAutofit/>
          </a:bodyPr>
          <a:lstStyle/>
          <a:p>
            <a:r>
              <a:rPr lang="en-US" sz="2200" dirty="0"/>
              <a:t>Data from 2020 World Bank report</a:t>
            </a:r>
          </a:p>
          <a:p>
            <a:r>
              <a:rPr lang="en-US" sz="2200" dirty="0"/>
              <a:t>Extremely skewed distribution!</a:t>
            </a:r>
          </a:p>
          <a:p>
            <a:pPr lvl="1"/>
            <a:r>
              <a:rPr lang="en-US" sz="1800" dirty="0"/>
              <a:t>Median is 0.82</a:t>
            </a:r>
          </a:p>
          <a:p>
            <a:pPr lvl="1"/>
            <a:r>
              <a:rPr lang="en-US" sz="1800" dirty="0"/>
              <a:t>Mean is 7.4</a:t>
            </a:r>
          </a:p>
          <a:p>
            <a:pPr lvl="1"/>
            <a:r>
              <a:rPr lang="en-US" sz="1800" dirty="0"/>
              <a:t>Best intervention is 141</a:t>
            </a:r>
          </a:p>
        </p:txBody>
      </p:sp>
      <p:pic>
        <p:nvPicPr>
          <p:cNvPr id="10" name="Picture 9" descr="Chart&#10;&#10;Description automatically generated">
            <a:extLst>
              <a:ext uri="{FF2B5EF4-FFF2-40B4-BE49-F238E27FC236}">
                <a16:creationId xmlns:a16="http://schemas.microsoft.com/office/drawing/2014/main" id="{46D5A1CC-950D-3BEF-4E48-1DE518255D2E}"/>
              </a:ext>
            </a:extLst>
          </p:cNvPr>
          <p:cNvPicPr>
            <a:picLocks noChangeAspect="1"/>
          </p:cNvPicPr>
          <p:nvPr/>
        </p:nvPicPr>
        <p:blipFill>
          <a:blip r:embed="rId3"/>
          <a:stretch>
            <a:fillRect/>
          </a:stretch>
        </p:blipFill>
        <p:spPr>
          <a:xfrm>
            <a:off x="4654296" y="1124883"/>
            <a:ext cx="6903720" cy="4608233"/>
          </a:xfrm>
          <a:prstGeom prst="rect">
            <a:avLst/>
          </a:prstGeom>
        </p:spPr>
      </p:pic>
      <p:sp>
        <p:nvSpPr>
          <p:cNvPr id="11" name="TextBox 10">
            <a:extLst>
              <a:ext uri="{FF2B5EF4-FFF2-40B4-BE49-F238E27FC236}">
                <a16:creationId xmlns:a16="http://schemas.microsoft.com/office/drawing/2014/main" id="{323BADAB-12A9-CF85-85E6-0F7934BF8DBB}"/>
              </a:ext>
            </a:extLst>
          </p:cNvPr>
          <p:cNvSpPr txBox="1"/>
          <p:nvPr/>
        </p:nvSpPr>
        <p:spPr>
          <a:xfrm>
            <a:off x="8714232" y="3428999"/>
            <a:ext cx="2292440" cy="923330"/>
          </a:xfrm>
          <a:prstGeom prst="rect">
            <a:avLst/>
          </a:prstGeom>
          <a:noFill/>
        </p:spPr>
        <p:txBody>
          <a:bodyPr wrap="square" rtlCol="0">
            <a:spAutoFit/>
          </a:bodyPr>
          <a:lstStyle/>
          <a:p>
            <a:r>
              <a:rPr lang="en-CA" dirty="0"/>
              <a:t>Provide students with targeted information on future earnings </a:t>
            </a:r>
          </a:p>
        </p:txBody>
      </p:sp>
      <p:cxnSp>
        <p:nvCxnSpPr>
          <p:cNvPr id="13" name="Straight Arrow Connector 12">
            <a:extLst>
              <a:ext uri="{FF2B5EF4-FFF2-40B4-BE49-F238E27FC236}">
                <a16:creationId xmlns:a16="http://schemas.microsoft.com/office/drawing/2014/main" id="{5BE31F47-3D65-2712-7CBB-A2A3D653FAC4}"/>
              </a:ext>
            </a:extLst>
          </p:cNvPr>
          <p:cNvCxnSpPr>
            <a:cxnSpLocks/>
          </p:cNvCxnSpPr>
          <p:nvPr/>
        </p:nvCxnSpPr>
        <p:spPr>
          <a:xfrm>
            <a:off x="10483402" y="4327302"/>
            <a:ext cx="437882" cy="5736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924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1208</Words>
  <Application>Microsoft Macintosh PowerPoint</Application>
  <PresentationFormat>Widescreen</PresentationFormat>
  <Paragraphs>107</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Cost-effectiveness in social interventions</vt:lpstr>
      <vt:lpstr>Outline</vt:lpstr>
      <vt:lpstr>What is cost-effectiveness?</vt:lpstr>
      <vt:lpstr>Why should we care about cost-effectiveness?</vt:lpstr>
      <vt:lpstr>How much does cost-effectiveness vary across social interventions?</vt:lpstr>
      <vt:lpstr>Evidence on the distribution of cost-effectiveness</vt:lpstr>
      <vt:lpstr> Anecdotal evidence</vt:lpstr>
      <vt:lpstr>Health evidence</vt:lpstr>
      <vt:lpstr>Education evidence</vt:lpstr>
      <vt:lpstr>Environmental evidence</vt:lpstr>
      <vt:lpstr>Survey evidence</vt:lpstr>
      <vt:lpstr>Caveats</vt:lpstr>
      <vt:lpstr>Discussion</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Cost-effectiveness in social interventions</dc:title>
  <dc:creator>Ryan Briggs</dc:creator>
  <cp:lastModifiedBy>Ryan Briggs</cp:lastModifiedBy>
  <cp:revision>139</cp:revision>
  <dcterms:created xsi:type="dcterms:W3CDTF">2023-02-12T20:15:33Z</dcterms:created>
  <dcterms:modified xsi:type="dcterms:W3CDTF">2023-02-24T13:30:03Z</dcterms:modified>
</cp:coreProperties>
</file>